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8" r:id="rId18"/>
    <p:sldId id="279" r:id="rId19"/>
    <p:sldId id="280" r:id="rId20"/>
    <p:sldId id="281" r:id="rId21"/>
    <p:sldId id="272" r:id="rId22"/>
    <p:sldId id="273" r:id="rId23"/>
    <p:sldId id="274" r:id="rId24"/>
    <p:sldId id="275" r:id="rId25"/>
    <p:sldId id="276" r:id="rId26"/>
    <p:sldId id="277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Nunito" pitchFamily="2" charset="77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60AE86-4546-4ABF-85BC-F117E3EF64DB}" v="3" dt="2019-11-02T04:47:15.6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34"/>
    <p:restoredTop sz="94652"/>
  </p:normalViewPr>
  <p:slideViewPr>
    <p:cSldViewPr snapToGrid="0">
      <p:cViewPr varScale="1">
        <p:scale>
          <a:sx n="121" d="100"/>
          <a:sy n="121" d="100"/>
        </p:scale>
        <p:origin x="824" y="1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Burless" userId="ee802b228e93596e" providerId="LiveId" clId="{7A60AE86-4546-4ABF-85BC-F117E3EF64DB}"/>
    <pc:docChg chg="custSel modSld">
      <pc:chgData name="Thomas Burless" userId="ee802b228e93596e" providerId="LiveId" clId="{7A60AE86-4546-4ABF-85BC-F117E3EF64DB}" dt="2019-11-02T04:47:15.662" v="76" actId="20577"/>
      <pc:docMkLst>
        <pc:docMk/>
      </pc:docMkLst>
      <pc:sldChg chg="modSp">
        <pc:chgData name="Thomas Burless" userId="ee802b228e93596e" providerId="LiveId" clId="{7A60AE86-4546-4ABF-85BC-F117E3EF64DB}" dt="2019-11-02T04:43:15.994" v="31" actId="20577"/>
        <pc:sldMkLst>
          <pc:docMk/>
          <pc:sldMk cId="0" sldId="261"/>
        </pc:sldMkLst>
        <pc:spChg chg="mod">
          <ac:chgData name="Thomas Burless" userId="ee802b228e93596e" providerId="LiveId" clId="{7A60AE86-4546-4ABF-85BC-F117E3EF64DB}" dt="2019-11-02T04:43:15.994" v="31" actId="20577"/>
          <ac:spMkLst>
            <pc:docMk/>
            <pc:sldMk cId="0" sldId="261"/>
            <ac:spMk id="160" creationId="{00000000-0000-0000-0000-000000000000}"/>
          </ac:spMkLst>
        </pc:spChg>
      </pc:sldChg>
      <pc:sldChg chg="modSp">
        <pc:chgData name="Thomas Burless" userId="ee802b228e93596e" providerId="LiveId" clId="{7A60AE86-4546-4ABF-85BC-F117E3EF64DB}" dt="2019-11-02T04:41:46.814" v="9" actId="20577"/>
        <pc:sldMkLst>
          <pc:docMk/>
          <pc:sldMk cId="0" sldId="262"/>
        </pc:sldMkLst>
        <pc:spChg chg="mod">
          <ac:chgData name="Thomas Burless" userId="ee802b228e93596e" providerId="LiveId" clId="{7A60AE86-4546-4ABF-85BC-F117E3EF64DB}" dt="2019-11-02T04:41:46.814" v="9" actId="20577"/>
          <ac:spMkLst>
            <pc:docMk/>
            <pc:sldMk cId="0" sldId="262"/>
            <ac:spMk id="166" creationId="{00000000-0000-0000-0000-000000000000}"/>
          </ac:spMkLst>
        </pc:spChg>
      </pc:sldChg>
      <pc:sldChg chg="modSp">
        <pc:chgData name="Thomas Burless" userId="ee802b228e93596e" providerId="LiveId" clId="{7A60AE86-4546-4ABF-85BC-F117E3EF64DB}" dt="2019-11-02T04:47:15.662" v="76" actId="20577"/>
        <pc:sldMkLst>
          <pc:docMk/>
          <pc:sldMk cId="0" sldId="272"/>
        </pc:sldMkLst>
        <pc:spChg chg="mod">
          <ac:chgData name="Thomas Burless" userId="ee802b228e93596e" providerId="LiveId" clId="{7A60AE86-4546-4ABF-85BC-F117E3EF64DB}" dt="2019-11-02T04:47:15.662" v="76" actId="20577"/>
          <ac:spMkLst>
            <pc:docMk/>
            <pc:sldMk cId="0" sldId="272"/>
            <ac:spMk id="231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7b639d7d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7b639d7d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5a3faaabf_8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5a3faaabf_8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5a3faaabf_8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5a3faaabf_8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07b639d7d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707b639d7d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07b639d7d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07b639d7d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07b639d7d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07b639d7d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5a3faaabf_16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5a3faaabf_16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65a3faaabf_5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65a3faaabf_5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5a3faaabf_8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5a3faaabf_8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07b639d7d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07b639d7d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07b639d7d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07b639d7d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707b639d7d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707b639d7d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07b639d7d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07b639d7d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707b639d7d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707b639d7d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07b639d7d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07b639d7d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07b639d7d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07b639d7d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07b639d7d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07b639d7d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07b639d7d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07b639d7d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07b639d7d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07b639d7d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07b639d7d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07b639d7d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07b639d7d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07b639d7d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WTBxPudQig" TargetMode="External"/><Relationship Id="rId7" Type="http://schemas.openxmlformats.org/officeDocument/2006/relationships/hyperlink" Target="https://youtu.be/rYEDA3JcQqw?t=44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youtu.be/ZoG5jJ3E8rg?t=11" TargetMode="External"/><Relationship Id="rId5" Type="http://schemas.openxmlformats.org/officeDocument/2006/relationships/hyperlink" Target="https://youtu.be/E1mU6h4Xdxc?t=69" TargetMode="External"/><Relationship Id="rId4" Type="http://schemas.openxmlformats.org/officeDocument/2006/relationships/hyperlink" Target="https://youtu.be/lXcX5llJeko?t=39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hamer90811/chord_progression_assistant/blob/master/main.p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3" y="119398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Musical Chord Progression Analysis </a:t>
            </a: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891350" y="28649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Thomas Burless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Culhane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Mario Iglesias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Janice Javier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Morgan Tosini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Analysis: Table 1.1: 3 Chord</a:t>
            </a:r>
            <a:endParaRPr dirty="0"/>
          </a:p>
        </p:txBody>
      </p:sp>
      <p:pic>
        <p:nvPicPr>
          <p:cNvPr id="186" name="Google Shape;18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3625" y="1499525"/>
            <a:ext cx="5302425" cy="323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Analysis: Table 1.2: 4 Chord</a:t>
            </a:r>
            <a:endParaRPr dirty="0"/>
          </a:p>
        </p:txBody>
      </p:sp>
      <p:pic>
        <p:nvPicPr>
          <p:cNvPr id="192" name="Google Shape;19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9525" y="1800200"/>
            <a:ext cx="6162500" cy="275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Analysis: Table 1.3: 5 Chord</a:t>
            </a:r>
            <a:endParaRPr dirty="0"/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7974" y="1515650"/>
            <a:ext cx="5816125" cy="31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>
            <a:spLocks noGrp="1"/>
          </p:cNvSpPr>
          <p:nvPr>
            <p:ph type="title"/>
          </p:nvPr>
        </p:nvSpPr>
        <p:spPr>
          <a:xfrm>
            <a:off x="431175" y="402200"/>
            <a:ext cx="3215700" cy="14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Analysis: Table 2</a:t>
            </a:r>
            <a:endParaRPr/>
          </a:p>
        </p:txBody>
      </p:sp>
      <p:pic>
        <p:nvPicPr>
          <p:cNvPr id="204" name="Google Shape;20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2500" y="1185525"/>
            <a:ext cx="5566276" cy="3366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2295900" cy="14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Analysis: Table 3</a:t>
            </a:r>
            <a:endParaRPr/>
          </a:p>
        </p:txBody>
      </p:sp>
      <p:pic>
        <p:nvPicPr>
          <p:cNvPr id="210" name="Google Shape;21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750" y="476100"/>
            <a:ext cx="5956500" cy="358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Analysis: Table 4</a:t>
            </a:r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17" name="Google Shape;2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700" y="1843125"/>
            <a:ext cx="4114800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8625" y="1843125"/>
            <a:ext cx="41148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Analysis: Table 5</a:t>
            </a:r>
            <a:endParaRPr/>
          </a:p>
        </p:txBody>
      </p:sp>
      <p:pic>
        <p:nvPicPr>
          <p:cNvPr id="225" name="Google Shape;22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4700" y="1843125"/>
            <a:ext cx="41148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DFCDF-1914-B340-A5FB-1A84DFE58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Analysis: Table 6.1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28A4D-864E-0B4B-AE27-CA5DAF00A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F016FA-DB0F-5346-A8C9-4FF12EC3E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33" y="1458703"/>
            <a:ext cx="8471204" cy="314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125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AB410-DBCB-0C47-9E9A-E5D5F0F28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Analysis: Table 6.2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66B06-7A88-CE46-BC76-DEC232817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E073EE-71FA-544E-8BA7-8FDF6375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66" y="1566042"/>
            <a:ext cx="8474867" cy="31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64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AD03E-957D-AC4A-840F-586152C4C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Analysis: Table 6.3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638F44-A5E9-9A44-8F68-B8F593C7F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097" y="1502001"/>
            <a:ext cx="8439806" cy="315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57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Purpose: Identify the most popular Chord Progressions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We are looking at the some of the more popular songs in history through different genres and seeing if there are specific chord progressions that are used in these songs</a:t>
            </a:r>
            <a:endParaRPr sz="15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Do people like to listen to a certain chord progression?</a:t>
            </a:r>
            <a:endParaRPr sz="15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Is there a certain part of a song that a popular chord progression shows up?</a:t>
            </a:r>
            <a:endParaRPr sz="15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Which chord progressions do we see the least in popular music?</a:t>
            </a:r>
            <a:endParaRPr sz="15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Is there a difference between popularity and listens of a song and how does chord progression factor in?</a:t>
            </a:r>
            <a:endParaRPr sz="15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Arial"/>
              <a:buChar char="●"/>
            </a:pP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Most popular chord progressions and genre by country?</a:t>
            </a:r>
            <a:endParaRPr sz="15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CB3F-8079-9644-BF2C-79653A7D0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716" y="287875"/>
            <a:ext cx="8535056" cy="510236"/>
          </a:xfrm>
        </p:spPr>
        <p:txBody>
          <a:bodyPr/>
          <a:lstStyle/>
          <a:p>
            <a:r>
              <a:rPr lang="en-US" dirty="0"/>
              <a:t>Data Analysis: Song Section/Type Comparisons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BB9912-D8B4-3042-8CD3-04EA4BD64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244" y="942643"/>
            <a:ext cx="2085268" cy="39517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75D080-5DBB-5942-BFFA-B7EDD8B41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529" y="970563"/>
            <a:ext cx="2378243" cy="389589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CD51A62-939A-A845-8AE9-389A1CF78A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2045" y="998481"/>
            <a:ext cx="2082484" cy="385714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07DD2AE-5808-2448-B663-40F437EB2E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445" y="942643"/>
            <a:ext cx="2037267" cy="391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88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Progression Examples</a:t>
            </a:r>
            <a:endParaRPr/>
          </a:p>
        </p:txBody>
      </p:sp>
      <p:sp>
        <p:nvSpPr>
          <p:cNvPr id="231" name="Google Shape;231;p29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1,4,1 - </a:t>
            </a:r>
            <a:r>
              <a:rPr lang="en" sz="11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https://www.youtube.com/watch?v=MWTBxPudQig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1,4,5 - </a:t>
            </a:r>
            <a:r>
              <a:rPr lang="en" u="sng" dirty="0">
                <a:solidFill>
                  <a:schemeClr val="hlink"/>
                </a:solidFill>
                <a:hlinkClick r:id="rId4"/>
              </a:rPr>
              <a:t>https://youtu.be/lXcX5llJeko?t=39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1,5,4 -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https://youtu.be/E1mU6h4Xdxc?t=69</a:t>
            </a:r>
            <a:endParaRPr dirty="0"/>
          </a:p>
          <a:p>
            <a:pPr lvl="0"/>
            <a:r>
              <a:rPr lang="en-US" dirty="0"/>
              <a:t>1,5,6 - </a:t>
            </a:r>
            <a:r>
              <a:rPr lang="en-US" dirty="0">
                <a:hlinkClick r:id="rId6"/>
              </a:rPr>
              <a:t>https://youtu.be/ZoG5jJ3E8rg?t=11</a:t>
            </a:r>
            <a:r>
              <a:rPr lang="en-US" dirty="0"/>
              <a:t> 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4,5,6 - </a:t>
            </a:r>
            <a:r>
              <a:rPr lang="en" u="sng" dirty="0">
                <a:solidFill>
                  <a:schemeClr val="hlink"/>
                </a:solidFill>
                <a:hlinkClick r:id="rId7"/>
              </a:rPr>
              <a:t>https://youtu.be/rYEDA3JcQqw?t=44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Popularity Top Ten Surprise</a:t>
            </a:r>
            <a:endParaRPr/>
          </a:p>
        </p:txBody>
      </p:sp>
      <p:pic>
        <p:nvPicPr>
          <p:cNvPr id="237" name="Google Shape;2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52600"/>
            <a:ext cx="8839200" cy="2441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Surprises</a:t>
            </a:r>
            <a:endParaRPr/>
          </a:p>
        </p:txBody>
      </p:sp>
      <p:sp>
        <p:nvSpPr>
          <p:cNvPr id="243" name="Google Shape;243;p3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Arial"/>
              <a:buChar char="●"/>
            </a:pPr>
            <a:r>
              <a:rPr lang="en" sz="1500" dirty="0" err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HookTheory</a:t>
            </a: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 had a good amount of Japanese songs, as we thought it would be very westernized</a:t>
            </a:r>
            <a:endParaRPr sz="15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Arial"/>
              <a:buChar char="●"/>
            </a:pP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The most listened to song, based on data from </a:t>
            </a:r>
            <a:r>
              <a:rPr lang="en" sz="1500" dirty="0" err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Last.FM</a:t>
            </a: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 was “Smells Like Teen Spirit” by Nirvana(2,108,507) and “</a:t>
            </a:r>
            <a:r>
              <a:rPr lang="en" sz="1500" dirty="0" err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Mr.Brightside</a:t>
            </a: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” by the Killers(2,025,975)</a:t>
            </a:r>
            <a:endParaRPr sz="15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Arial"/>
              <a:buChar char="●"/>
            </a:pP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Using Spotify’s popularity algorithm, the most popular songs were “All of Me” by John Legend(87) and “Photograph” by Ed Sheeran(86)</a:t>
            </a:r>
            <a:endParaRPr sz="15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Arial"/>
              <a:buChar char="●"/>
            </a:pP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Chord Progression 1,5,6 was overwhelming the most used in 3 chord, but not the same differentials in 4 and 5 chord</a:t>
            </a:r>
            <a:endParaRPr sz="15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Arial"/>
              <a:buChar char="●"/>
            </a:pPr>
            <a:r>
              <a:rPr lang="en" sz="15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There were many more variations on 5 chord than on 3 and 4 chord</a:t>
            </a:r>
            <a:endParaRPr sz="15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>
            <a:spLocks noGrp="1"/>
          </p:cNvSpPr>
          <p:nvPr>
            <p:ph type="title"/>
          </p:nvPr>
        </p:nvSpPr>
        <p:spPr>
          <a:xfrm>
            <a:off x="819150" y="68435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249" name="Google Shape;249;p32"/>
          <p:cNvSpPr txBox="1">
            <a:spLocks noGrp="1"/>
          </p:cNvSpPr>
          <p:nvPr>
            <p:ph type="body" idx="1"/>
          </p:nvPr>
        </p:nvSpPr>
        <p:spPr>
          <a:xfrm>
            <a:off x="819150" y="1638950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The data from HookTheory was our anchor, but it was not as robust as Spotify or Last.FM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HookTheory was more of a “Greatest All Time” list whereas Spotify and Last.FM were more recent hits, though they did have all the songs in HookTheory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Last.FM does not have a genre category, so we had to use getTags, which gave more than just genre, so that had to be cleaned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Converting the roman numerals to lowercase when appropriate to constitute minor chords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Dealing with duplicates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What metric to use for scaling chord progressions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Getting song data by country proved difficult, especially trying to merge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Unanswered Questions</a:t>
            </a:r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 dirty="0">
                <a:latin typeface="Arial"/>
                <a:ea typeface="Arial"/>
                <a:cs typeface="Arial"/>
                <a:sym typeface="Arial"/>
              </a:rPr>
              <a:t>What are the most popular chord progressions by country?</a:t>
            </a:r>
            <a:endParaRPr sz="15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 dirty="0">
                <a:latin typeface="Arial"/>
                <a:ea typeface="Arial"/>
                <a:cs typeface="Arial"/>
                <a:sym typeface="Arial"/>
              </a:rPr>
              <a:t>What are the most popular genres by country?</a:t>
            </a:r>
            <a:endParaRPr sz="15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 dirty="0">
                <a:latin typeface="Arial"/>
                <a:ea typeface="Arial"/>
                <a:cs typeface="Arial"/>
                <a:sym typeface="Arial"/>
              </a:rPr>
              <a:t>Do we see artists using the more popular chord progressions within the same song?</a:t>
            </a: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 dirty="0">
                <a:latin typeface="Arial"/>
                <a:ea typeface="Arial"/>
                <a:cs typeface="Arial"/>
                <a:sym typeface="Arial"/>
              </a:rPr>
              <a:t>What is it about chords 1, 4, 5, and 6 that lends them so well to pop music.</a:t>
            </a:r>
            <a:endParaRPr sz="15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 dirty="0">
                <a:latin typeface="Arial"/>
                <a:ea typeface="Arial"/>
                <a:cs typeface="Arial"/>
                <a:sym typeface="Arial"/>
              </a:rPr>
              <a:t>Do artists try to release singles or album teases with certain popular chord progressions to boost anticipation and gain notoriety?</a:t>
            </a:r>
            <a:endParaRPr sz="1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578" y="1209300"/>
            <a:ext cx="5422392" cy="2724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4600" y="1296875"/>
            <a:ext cx="2792375" cy="255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Musical Chord Progression</a:t>
            </a:r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A series of chords played in a sequence. Each chord is a harmonic function within a key, which means to compare the chord to the tonic of the key</a:t>
            </a:r>
            <a:endParaRPr sz="1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Chord progressions help to establish a harmonic path for the melody to surf on top of</a:t>
            </a:r>
            <a:endParaRPr sz="1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Chord progressions are the foundations for some music styles such as Rock, Jazz, and Blues</a:t>
            </a:r>
            <a:endParaRPr sz="1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In pop music, chord progressions may unfold over a line of lyrics then loop back; whereas in jazz a chord progression may never loop in a song. We will see examples of this later on</a:t>
            </a:r>
            <a:endParaRPr sz="14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 Types of Chord Progressions</a:t>
            </a:r>
            <a:endParaRPr/>
          </a:p>
        </p:txBody>
      </p:sp>
      <p:pic>
        <p:nvPicPr>
          <p:cNvPr id="148" name="Google Shape;14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4397" y="1683126"/>
            <a:ext cx="4572000" cy="2926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Predictions</a:t>
            </a:r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400">
                <a:solidFill>
                  <a:srgbClr val="81AA95"/>
                </a:solidFill>
                <a:latin typeface="Arial"/>
                <a:ea typeface="Arial"/>
                <a:cs typeface="Arial"/>
                <a:sym typeface="Arial"/>
              </a:rPr>
              <a:t>I V VI IV</a:t>
            </a:r>
            <a:r>
              <a:rPr lang="en" sz="1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 will be the most popular chord progression because it makes up many popular songs over the last 50 years</a:t>
            </a:r>
            <a:endParaRPr sz="1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Chord progression popularity will differ by country and so will genre</a:t>
            </a:r>
            <a:endParaRPr sz="1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Artists do release certain songs based off of chord progression that they produce to try to predict which will be the most popular</a:t>
            </a:r>
            <a:endParaRPr sz="1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Programming Interfaces</a:t>
            </a:r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Arial"/>
              <a:buChar char="●"/>
            </a:pPr>
            <a:r>
              <a:rPr lang="en" sz="24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Spotify’s API</a:t>
            </a:r>
            <a:endParaRPr sz="24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Arial"/>
              <a:buChar char="●"/>
            </a:pPr>
            <a:r>
              <a:rPr lang="en" sz="24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Last.FM</a:t>
            </a:r>
          </a:p>
          <a:p>
            <a:pPr lvl="1" indent="-381000">
              <a:lnSpc>
                <a:spcPct val="120000"/>
              </a:lnSpc>
              <a:spcBef>
                <a:spcPts val="0"/>
              </a:spcBef>
              <a:buClr>
                <a:srgbClr val="404040"/>
              </a:buClr>
              <a:buSzPts val="2400"/>
              <a:buFont typeface="Arial"/>
              <a:buChar char="●"/>
            </a:pPr>
            <a:r>
              <a:rPr lang="en-US" sz="2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" sz="2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yl</a:t>
            </a:r>
            <a:r>
              <a:rPr lang="en-US" sz="2200" dirty="0" err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ast</a:t>
            </a:r>
            <a:r>
              <a:rPr lang="en-US" sz="2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dirty="0" err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libraray</a:t>
            </a:r>
            <a:endParaRPr sz="22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Arial"/>
              <a:buChar char="●"/>
            </a:pPr>
            <a:r>
              <a:rPr lang="en" sz="24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HookTheory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body" idx="1"/>
          </p:nvPr>
        </p:nvSpPr>
        <p:spPr>
          <a:xfrm>
            <a:off x="819150" y="1537450"/>
            <a:ext cx="7505700" cy="29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Spotify</a:t>
            </a:r>
            <a:endParaRPr sz="12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Top 200 list by Country</a:t>
            </a: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Popularity Metric</a:t>
            </a:r>
            <a:endParaRPr sz="12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Release Date</a:t>
            </a:r>
            <a:endParaRPr sz="12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Last.fm</a:t>
            </a:r>
            <a:endParaRPr sz="12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Track.getInfo</a:t>
            </a:r>
            <a:endParaRPr sz="12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topTags</a:t>
            </a:r>
            <a:endParaRPr sz="12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 sz="12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HookTheory</a:t>
            </a:r>
            <a:endParaRPr sz="12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Arial"/>
              <a:buChar char="○"/>
            </a:pPr>
            <a:r>
              <a:rPr lang="en" sz="12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Trend/songs</a:t>
            </a:r>
            <a:endParaRPr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 Examples</a:t>
            </a:r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1"/>
          </p:nvPr>
        </p:nvSpPr>
        <p:spPr>
          <a:xfrm>
            <a:off x="819150" y="1585175"/>
            <a:ext cx="3226800" cy="28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https://github.com/jhamer90811/chord_progression_assistant/blob/master/main.py</a:t>
            </a:r>
            <a:endParaRPr sz="1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3" name="Google Shape;173;p20"/>
          <p:cNvPicPr preferRelativeResize="0"/>
          <p:nvPr/>
        </p:nvPicPr>
        <p:blipFill rotWithShape="1">
          <a:blip r:embed="rId4">
            <a:alphaModFix/>
          </a:blip>
          <a:srcRect r="17884"/>
          <a:stretch/>
        </p:blipFill>
        <p:spPr>
          <a:xfrm>
            <a:off x="4045950" y="556535"/>
            <a:ext cx="4788876" cy="3807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 13,000 songs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 different chord progressions for 3 chord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253 different chord progressions for 4 chord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818 different chord progressions for 5 chord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each of the top chord progressions, the area it is used most in a song is in the chorus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13%( the highest percentage) of the progressions were 1,5,6 for 3 chord</a:t>
            </a:r>
          </a:p>
          <a:p>
            <a:pPr lvl="0" indent="-317500">
              <a:lnSpc>
                <a:spcPct val="120000"/>
              </a:lnSpc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Chords 2,3, and 7 and 5-part progressions show greater representation in “instrumental” songs/parts-of-songs than in chart-toppers or pop music at large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83</TotalTime>
  <Words>895</Words>
  <Application>Microsoft Macintosh PowerPoint</Application>
  <PresentationFormat>On-screen Show (16:9)</PresentationFormat>
  <Paragraphs>87</Paragraphs>
  <Slides>26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Calibri</vt:lpstr>
      <vt:lpstr>Arial</vt:lpstr>
      <vt:lpstr>Nunito</vt:lpstr>
      <vt:lpstr>Shift</vt:lpstr>
      <vt:lpstr>Musical Chord Progression Analysis </vt:lpstr>
      <vt:lpstr>Purpose: Identify the most popular Chord Progressions</vt:lpstr>
      <vt:lpstr>Musical Chord Progression</vt:lpstr>
      <vt:lpstr>Different Types of Chord Progressions</vt:lpstr>
      <vt:lpstr>Our Predictions</vt:lpstr>
      <vt:lpstr>Application Programming Interfaces</vt:lpstr>
      <vt:lpstr>Data Exploration</vt:lpstr>
      <vt:lpstr>Query Examples</vt:lpstr>
      <vt:lpstr>Data Analysis</vt:lpstr>
      <vt:lpstr>Data Analysis: Table 1.1: 3 Chord</vt:lpstr>
      <vt:lpstr>Data Analysis: Table 1.2: 4 Chord</vt:lpstr>
      <vt:lpstr>Data Analysis: Table 1.3: 5 Chord</vt:lpstr>
      <vt:lpstr>Data Analysis: Table 2</vt:lpstr>
      <vt:lpstr>Data Analysis: Table 3</vt:lpstr>
      <vt:lpstr>Data Analysis: Table 4</vt:lpstr>
      <vt:lpstr>Data Analysis: Table 5</vt:lpstr>
      <vt:lpstr>Data Analysis: Table 6.1</vt:lpstr>
      <vt:lpstr>Data Analysis: Table 6.2</vt:lpstr>
      <vt:lpstr>Data Analysis: Table 6.3</vt:lpstr>
      <vt:lpstr>Data Analysis: Song Section/Type Comparisons</vt:lpstr>
      <vt:lpstr>Top Progression Examples</vt:lpstr>
      <vt:lpstr>Popularity Top Ten Surprise</vt:lpstr>
      <vt:lpstr>Data Surprises</vt:lpstr>
      <vt:lpstr>Challenges</vt:lpstr>
      <vt:lpstr>Unanswered 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Musical Chord Progression Analysis </dc:title>
  <dc:creator>Thomas Burless</dc:creator>
  <cp:lastModifiedBy>John Culhane</cp:lastModifiedBy>
  <cp:revision>7</cp:revision>
  <dcterms:modified xsi:type="dcterms:W3CDTF">2019-11-02T12:01:13Z</dcterms:modified>
</cp:coreProperties>
</file>